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1" r:id="rId5"/>
    <p:sldId id="258" r:id="rId6"/>
    <p:sldId id="259" r:id="rId7"/>
    <p:sldId id="265" r:id="rId8"/>
    <p:sldId id="260" r:id="rId9"/>
    <p:sldId id="263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30"/>
    <p:restoredTop sz="94679"/>
  </p:normalViewPr>
  <p:slideViewPr>
    <p:cSldViewPr snapToGrid="0">
      <p:cViewPr varScale="1">
        <p:scale>
          <a:sx n="88" d="100"/>
          <a:sy n="88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256300-DD69-3C4E-B513-F6DF667AF42F}" type="datetimeFigureOut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4CFC2-B17F-B14D-9864-E88F8B2597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723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86DA20-C6A2-FAA4-C0CD-A53DD69A93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9BCC5B2-0CFE-1D48-BCC8-C8B3C155F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D15EF2-4F36-C48D-C479-44DC9D80F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1ADF1-D21C-B04D-9610-3EA5117E1B18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EFA0CA-25CF-B0E4-DA96-03AEC55E5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EE7D0A-5050-E3CE-7794-BABB9B87C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877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1AD6FC-9143-2168-EFDB-B702A897B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5344573-8EDD-A5E5-AD59-6FB559A57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9E56EF-4C10-F933-433D-C762CCE5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CE7FA-638B-054D-86BC-7652E50FD6D4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7A540D-2CEB-2DE5-4F94-C8CA8839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095576-AF5E-750F-F542-F3317375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554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EDB6C71-9552-9A41-347F-4990A5521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7A10A72-B2EB-C171-D6BD-9F7B84A80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75EAAF-283C-D66C-6F2E-E05F2E502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6DB8-2777-2144-ABBF-CE6606F4459A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447A4F-1F7B-AAB1-6305-BDD9E60D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A47957E-C718-D430-2BF1-471DBDCA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6815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264CF9-08F8-599D-E5F0-3363D6E65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8DF31D-9C2E-F639-1F99-0A44798A4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986AE67-4D18-57F2-CC53-F92390307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E4B10-F2B2-F34A-87DE-B80C24922700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D2088A7-BF00-D102-02E7-B8013ECE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42724E-0794-99AE-4247-12BBD5C4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0714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F44E62-A779-2588-AE9C-9CA0B9441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56C0C77-5C1A-BB6D-0330-7C40301B6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E0AFBA-AD65-24CC-5D3B-E855745E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F1912-1341-C14A-BAB0-6B9412BEAA91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8EFCD8-4EBE-F1B0-ECB3-52451B7F9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DCB61A-485A-E288-5DAC-B48856461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901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BB7D08-6CA5-537A-1B78-103922544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17374C-7E6E-C6EC-77EF-6E45B936E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47F4B64-8CB9-9226-D592-5DE50D665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EC46BB4-70E1-9869-969B-79B42DFF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DD36F-D33B-1C41-BDD3-3EC15CC6F78A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61E4D4F-D019-35EB-D5D8-CA2D3AB3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AA5265-56A8-18C2-22CF-52D31EF32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6238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DA7715-6C8E-BF1A-C5FB-96A237E61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E1400C-D122-E955-41B9-C1BB6D18F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61608D3-4BA6-1648-7DB6-08550B111D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7B3E8E9-84D0-31DF-6666-08BF578D57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35CFEBF-6D8A-2818-49BC-0054FB219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75DC476-3313-8E65-5F24-388CAFD37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861F0-4F76-C44F-8D0E-2181E7623B12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F6AA56B-BA60-C47A-8F34-06D634D2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BA92038-E1F1-9D35-64C7-098A8E9C0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989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003CC-7054-1172-AED1-72A01DC69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CAC13ED-FF47-C90D-AC38-B20E69D02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12CDF-7EA6-374C-92A6-42F13C4AFC0D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4D63A10-BFB2-A880-0FCE-B9C92B69A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D55ADB4-8660-8D6A-FD06-B61EC6A6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1838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B2011ED-171A-FECE-95CD-D96D7086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4C063-1A9B-0843-98F6-9FBFA196941B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132CFEA-F986-BF5D-B428-0FF1E087F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4D4C60-0D6D-B5CB-65DC-CE405EC7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705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824024-D553-1A9E-7ACC-F52331A19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040F45-562D-EE3C-632A-54F58F3EC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D799B3D-F85A-63E5-8019-ECF13CE21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146EF73-BEAC-8D7D-AEF6-8DB06F7E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DF220-6BC9-5843-BF0E-A73D17FAF3CB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30AF1B4-1B88-1363-1C9D-82F3B65F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A852B7-F023-A5C0-C3A0-D4CB35BD1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224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51F7CD-EA03-208F-E209-F66D0B2C9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1077FBC-E61A-F87E-17F4-ED10EBE88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4E7BC58-C85A-A12B-035F-0852458CF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83C0253-4531-C1F2-7549-749D9083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2D0B5-0EEF-B64A-B0A3-529559B32A40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56A033-C3B7-3E35-4139-8700A6C4D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16A1B43-36F1-C938-DA9B-69B095AA3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1683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1D75B51-957E-5EAB-17BD-3E8AA6225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4154308-D4AB-9C19-EE2E-23EF91995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A5D369-D44E-1F03-5312-B49BDE5640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467ECB-6CF6-6D4E-A1C4-28B588FD4DE7}" type="datetime1">
              <a:rPr kumimoji="1" lang="ja-JP" altLang="en-US" smtClean="0"/>
              <a:t>2025/8/7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AD042D-5BE7-2453-A813-E87E0737D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A636A4-5881-E887-B042-1D9FB0DF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0">
                <a:solidFill>
                  <a:schemeClr val="tx1"/>
                </a:solidFill>
                <a:latin typeface="HGPSoeiKakugothicUB" panose="020B0900000000000000" pitchFamily="34" charset="-128"/>
                <a:ea typeface="HGPSoeiKakugothicUB" panose="020B0900000000000000" pitchFamily="34" charset="-128"/>
              </a:defRPr>
            </a:lvl1pPr>
          </a:lstStyle>
          <a:p>
            <a:fld id="{65BBA9E1-0167-8D49-BE36-EE79E9E1C8FA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6655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DC61C8-D39D-3163-AC31-7E1652B95B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AI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対話システム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1493228-1A67-D0CF-D0A1-504E5B57EF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kumimoji="1" lang="en-US" altLang="ja-JP" sz="28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ja-JP" altLang="en-US" sz="28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本田りか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1F0A455-38C5-7D1E-A672-B640F106F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328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69DC57-C486-9933-B3BE-E23A44863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概要，動画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B46A9D-F865-5F0A-133B-EC0B07919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629"/>
            <a:ext cx="10515600" cy="4522334"/>
          </a:xfrm>
        </p:spPr>
        <p:txBody>
          <a:bodyPr/>
          <a:lstStyle/>
          <a:p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Web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ブラウザ上で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AI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（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LLM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）と音声で対話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pic>
        <p:nvPicPr>
          <p:cNvPr id="74" name="画面収録 2025-07-28 21.23.45">
            <a:hlinkClick r:id="" action="ppaction://media"/>
            <a:extLst>
              <a:ext uri="{FF2B5EF4-FFF2-40B4-BE49-F238E27FC236}">
                <a16:creationId xmlns:a16="http://schemas.microsoft.com/office/drawing/2014/main" id="{533B0B30-5302-D7EB-808A-4ABB09568D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4443" y="2162868"/>
            <a:ext cx="7223114" cy="4695132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283BB4-C1DC-1929-081E-23210CF5C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278644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F2467-80BE-6FF9-CFE5-B0FFD02FF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E54B64-C7C1-06F8-D38B-948D3C666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FFFE6F-6EF6-031E-0927-E96821F34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629"/>
            <a:ext cx="10515600" cy="4522334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合成音声のスピード，音量が調整可能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こちらの喋り終わり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〜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AI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の返事再生：　約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3.7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s</a:t>
            </a:r>
            <a:r>
              <a:rPr kumimoji="1" lang="en" altLang="ja-JP" sz="24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 </a:t>
            </a:r>
            <a:r>
              <a:rPr kumimoji="1" lang="ja-JP" altLang="en" sz="24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（</a:t>
            </a:r>
            <a:r>
              <a:rPr kumimoji="1" lang="en" altLang="ja-JP" sz="24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150</a:t>
            </a:r>
            <a:r>
              <a:rPr kumimoji="1" lang="ja-JP" altLang="en-US" sz="24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文字前後の返事）</a:t>
            </a:r>
          </a:p>
          <a:p>
            <a:pPr lvl="1"/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こちら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が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10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s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喋った場合</a:t>
            </a:r>
          </a:p>
          <a:p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555D2A45-0D97-C6F5-BD77-8028ADE23926}"/>
              </a:ext>
            </a:extLst>
          </p:cNvPr>
          <p:cNvSpPr/>
          <p:nvPr/>
        </p:nvSpPr>
        <p:spPr>
          <a:xfrm>
            <a:off x="2623802" y="4333563"/>
            <a:ext cx="1794449" cy="1104591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①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ボタンを押して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音声</a:t>
            </a:r>
            <a:r>
              <a:rPr kumimoji="0" lang="ja-JP" altLang="en-US" sz="1600" kern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録音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2358E87-564F-5F8C-A011-266710624EF4}"/>
              </a:ext>
            </a:extLst>
          </p:cNvPr>
          <p:cNvSpPr/>
          <p:nvPr/>
        </p:nvSpPr>
        <p:spPr>
          <a:xfrm>
            <a:off x="7987453" y="4348286"/>
            <a:ext cx="1380565" cy="1104594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kern="0" dirty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③</a:t>
            </a:r>
            <a:r>
              <a:rPr kumimoji="0" lang="ja-JP" altLang="en-US" sz="1600" kern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応答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生成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kern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（</a:t>
            </a:r>
            <a:r>
              <a:rPr kumimoji="0" lang="en-US" altLang="ja-JP" sz="1600" kern="0" dirty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LLM</a:t>
            </a:r>
            <a:r>
              <a:rPr kumimoji="0" lang="ja-JP" altLang="en-US" sz="1600" kern="0">
                <a:solidFill>
                  <a:prstClr val="black"/>
                </a:solidFill>
                <a:latin typeface="HGP創英角ｺﾞｼｯｸUB"/>
                <a:ea typeface="HGP創英角ｺﾞｼｯｸUB"/>
              </a:rPr>
              <a:t>）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</p:txBody>
      </p: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2D4F3B9B-AE1B-4463-88AD-BFD3F3BBED14}"/>
              </a:ext>
            </a:extLst>
          </p:cNvPr>
          <p:cNvCxnSpPr>
            <a:cxnSpLocks/>
            <a:stCxn id="26" idx="3"/>
            <a:endCxn id="39" idx="1"/>
          </p:cNvCxnSpPr>
          <p:nvPr/>
        </p:nvCxnSpPr>
        <p:spPr>
          <a:xfrm>
            <a:off x="4418251" y="4885859"/>
            <a:ext cx="1446341" cy="14723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D6E8D773-439F-20C8-3A10-E2310EE2885B}"/>
              </a:ext>
            </a:extLst>
          </p:cNvPr>
          <p:cNvCxnSpPr>
            <a:cxnSpLocks/>
            <a:stCxn id="39" idx="3"/>
            <a:endCxn id="28" idx="1"/>
          </p:cNvCxnSpPr>
          <p:nvPr/>
        </p:nvCxnSpPr>
        <p:spPr>
          <a:xfrm>
            <a:off x="7297170" y="4900582"/>
            <a:ext cx="690283" cy="1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C5D0C501-D3FB-A45E-87BE-33D0978EFF16}"/>
              </a:ext>
            </a:extLst>
          </p:cNvPr>
          <p:cNvSpPr/>
          <p:nvPr/>
        </p:nvSpPr>
        <p:spPr>
          <a:xfrm>
            <a:off x="9930871" y="4333560"/>
            <a:ext cx="1380565" cy="1119320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④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音声合成</a:t>
            </a: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</p:txBody>
      </p: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17A775DB-9FB0-33B9-8AD3-DBFBFA7228FF}"/>
              </a:ext>
            </a:extLst>
          </p:cNvPr>
          <p:cNvCxnSpPr>
            <a:cxnSpLocks/>
            <a:stCxn id="28" idx="3"/>
            <a:endCxn id="32" idx="1"/>
          </p:cNvCxnSpPr>
          <p:nvPr/>
        </p:nvCxnSpPr>
        <p:spPr>
          <a:xfrm flipV="1">
            <a:off x="9368018" y="4893220"/>
            <a:ext cx="562853" cy="7363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6A0C0F83-E2DB-531D-7096-96F070220A53}"/>
              </a:ext>
            </a:extLst>
          </p:cNvPr>
          <p:cNvSpPr/>
          <p:nvPr/>
        </p:nvSpPr>
        <p:spPr>
          <a:xfrm>
            <a:off x="867197" y="4333560"/>
            <a:ext cx="1380565" cy="1104591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⑤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音声再生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</p:txBody>
      </p: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31031168-6A0C-EEF3-F646-FC6EED9C4349}"/>
              </a:ext>
            </a:extLst>
          </p:cNvPr>
          <p:cNvCxnSpPr>
            <a:cxnSpLocks/>
            <a:stCxn id="34" idx="3"/>
            <a:endCxn id="26" idx="1"/>
          </p:cNvCxnSpPr>
          <p:nvPr/>
        </p:nvCxnSpPr>
        <p:spPr>
          <a:xfrm>
            <a:off x="2247762" y="4885856"/>
            <a:ext cx="376040" cy="3"/>
          </a:xfrm>
          <a:prstGeom prst="straightConnector1">
            <a:avLst/>
          </a:prstGeom>
          <a:noFill/>
          <a:ln w="5715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36" name="カギ線コネクタ 35">
            <a:extLst>
              <a:ext uri="{FF2B5EF4-FFF2-40B4-BE49-F238E27FC236}">
                <a16:creationId xmlns:a16="http://schemas.microsoft.com/office/drawing/2014/main" id="{AEC7777F-08F6-ECCD-D58D-7D2A007A8E76}"/>
              </a:ext>
            </a:extLst>
          </p:cNvPr>
          <p:cNvCxnSpPr>
            <a:cxnSpLocks/>
            <a:stCxn id="32" idx="2"/>
            <a:endCxn id="34" idx="2"/>
          </p:cNvCxnSpPr>
          <p:nvPr/>
        </p:nvCxnSpPr>
        <p:spPr>
          <a:xfrm rot="5400000" flipH="1">
            <a:off x="6081952" y="913679"/>
            <a:ext cx="14729" cy="9063674"/>
          </a:xfrm>
          <a:prstGeom prst="bentConnector3">
            <a:avLst>
              <a:gd name="adj1" fmla="val -2537464"/>
            </a:avLst>
          </a:prstGeom>
          <a:noFill/>
          <a:ln w="57150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A76846BC-8EC7-8278-C7E5-5F7001195F6A}"/>
              </a:ext>
            </a:extLst>
          </p:cNvPr>
          <p:cNvSpPr/>
          <p:nvPr/>
        </p:nvSpPr>
        <p:spPr>
          <a:xfrm>
            <a:off x="5864592" y="4348286"/>
            <a:ext cx="1432578" cy="1104592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3810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②</a:t>
            </a:r>
            <a:r>
              <a:rPr kumimoji="0" lang="ja-JP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GP創英角ｺﾞｼｯｸUB"/>
                <a:ea typeface="HGP創英角ｺﾞｼｯｸUB"/>
              </a:rPr>
              <a:t>音声認識</a:t>
            </a:r>
            <a:endParaRPr kumimoji="0" lang="en-US" altLang="ja-JP" sz="1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GP創英角ｺﾞｼｯｸUB"/>
              <a:ea typeface="HGP創英角ｺﾞｼｯｸUB"/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F585B790-723B-536F-18A4-42284DA8F63A}"/>
              </a:ext>
            </a:extLst>
          </p:cNvPr>
          <p:cNvSpPr txBox="1"/>
          <p:nvPr/>
        </p:nvSpPr>
        <p:spPr>
          <a:xfrm>
            <a:off x="0" y="3535692"/>
            <a:ext cx="2435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b="1">
                <a:solidFill>
                  <a:srgbClr val="F9FBF7">
                    <a:lumMod val="25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クライアント側</a:t>
            </a:r>
            <a:br>
              <a:rPr lang="en-US" altLang="ja-JP" sz="2000" b="1" dirty="0">
                <a:solidFill>
                  <a:srgbClr val="F9FBF7">
                    <a:lumMod val="25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</a:br>
            <a:r>
              <a:rPr lang="ja-JP" altLang="en-US" sz="2000" b="1">
                <a:solidFill>
                  <a:srgbClr val="F9FBF7">
                    <a:lumMod val="25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（</a:t>
            </a:r>
            <a:r>
              <a:rPr lang="en-US" altLang="ja-JP" sz="2000" b="1" dirty="0">
                <a:solidFill>
                  <a:srgbClr val="F9FBF7">
                    <a:lumMod val="25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Web</a:t>
            </a:r>
            <a:r>
              <a:rPr lang="ja-JP" altLang="en-US" sz="2000" b="1">
                <a:solidFill>
                  <a:srgbClr val="F9FBF7">
                    <a:lumMod val="25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ブラウザ）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0105F500-F7BF-32ED-6DCF-7F5B7E534518}"/>
              </a:ext>
            </a:extLst>
          </p:cNvPr>
          <p:cNvSpPr txBox="1"/>
          <p:nvPr/>
        </p:nvSpPr>
        <p:spPr>
          <a:xfrm>
            <a:off x="10360171" y="3792580"/>
            <a:ext cx="13805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>
                <a:solidFill>
                  <a:srgbClr val="FFC000">
                    <a:lumMod val="50000"/>
                  </a:srgbClr>
                </a:solidFill>
                <a:latin typeface="HG創英角ｺﾞｼｯｸUB" panose="020B0909000000000000" pitchFamily="49" charset="-128"/>
                <a:ea typeface="HG創英角ｺﾞｼｯｸUB" panose="020B0909000000000000" pitchFamily="49" charset="-128"/>
              </a:rPr>
              <a:t>サーバ側</a:t>
            </a:r>
          </a:p>
        </p:txBody>
      </p:sp>
      <p:pic>
        <p:nvPicPr>
          <p:cNvPr id="43" name="Picture 10" descr="インターネットマーク 地球イラスト｜無料イラスト・フリー素材なら「イラストAC」">
            <a:extLst>
              <a:ext uri="{FF2B5EF4-FFF2-40B4-BE49-F238E27FC236}">
                <a16:creationId xmlns:a16="http://schemas.microsoft.com/office/drawing/2014/main" id="{AFCE90FE-A788-D591-F62B-1A2B61402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325" y="4592927"/>
            <a:ext cx="563483" cy="563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10" descr="インターネットマーク 地球イラスト｜無料イラスト・フリー素材なら「イラストAC」">
            <a:extLst>
              <a:ext uri="{FF2B5EF4-FFF2-40B4-BE49-F238E27FC236}">
                <a16:creationId xmlns:a16="http://schemas.microsoft.com/office/drawing/2014/main" id="{932FCD23-6BFE-887F-454B-CEC935815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324" y="5487050"/>
            <a:ext cx="563483" cy="563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DB6A594-987A-443A-D0D8-53E54988A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148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2" grpId="0" animBg="1"/>
      <p:bldP spid="34" grpId="0" animBg="1"/>
      <p:bldP spid="39" grpId="0" animBg="1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6D5664-D2AB-9B49-5D86-EADCA8E22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15FF4B-1FA8-4D93-5CFA-C3402B81D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使用ツール（対話）</a:t>
            </a:r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9A7936-B284-DE1F-5BA7-13E0A14ED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628"/>
            <a:ext cx="10515600" cy="5203372"/>
          </a:xfrm>
        </p:spPr>
        <p:txBody>
          <a:bodyPr>
            <a:normAutofit/>
          </a:bodyPr>
          <a:lstStyle/>
          <a:p>
            <a:r>
              <a:rPr kumimoji="1" lang="en-US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MediaRecorder</a:t>
            </a:r>
            <a:r>
              <a:rPr kumimoji="1"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[1]</a:t>
            </a:r>
          </a:p>
          <a:p>
            <a:pPr lvl="1"/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Web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ブラウザ上でカメラやマイクを扱うことが可能な、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W3C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による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API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音声認識：　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kotoba-whisper-v2.0</a:t>
            </a:r>
            <a:r>
              <a:rPr kumimoji="1"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[2]</a:t>
            </a:r>
          </a:p>
          <a:p>
            <a:pPr lvl="1"/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日本語特化の音声認識エンジン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応答生成（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LLM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）：　</a:t>
            </a:r>
            <a:r>
              <a:rPr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 Llama-3-ELYZA-JP-8B-AWQ</a:t>
            </a:r>
            <a:r>
              <a:rPr lang="en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[3]</a:t>
            </a:r>
          </a:p>
          <a:p>
            <a:pPr lvl="1"/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日本語特化，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GPT-3.5 Turbo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などと同等の性能のローカル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LLM</a:t>
            </a:r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音声合成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r>
              <a:rPr lang="en-US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OpenJTalk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[4]</a:t>
            </a:r>
          </a:p>
          <a:p>
            <a:pPr lvl="1"/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日本語の音声合成が可能なツール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5999E70-A5CF-A7B0-F302-211271DED0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38"/>
          <a:stretch>
            <a:fillRect/>
          </a:stretch>
        </p:blipFill>
        <p:spPr>
          <a:xfrm>
            <a:off x="5718629" y="463181"/>
            <a:ext cx="6371771" cy="1017277"/>
          </a:xfrm>
          <a:prstGeom prst="rect">
            <a:avLst/>
          </a:prstGeom>
        </p:spPr>
      </p:pic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418001F-E629-9052-1E31-5DBDE7479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894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9CBF8-8589-298C-979B-4707A7157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65B53E-2C8C-F089-786F-62E5699F6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使用技術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A88F46-B867-1128-91F9-252DA7290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1085"/>
            <a:ext cx="5348514" cy="5065485"/>
          </a:xfrm>
        </p:spPr>
        <p:txBody>
          <a:bodyPr/>
          <a:lstStyle/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外部サーバ化：　</a:t>
            </a:r>
            <a:r>
              <a:rPr lang="en-US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ngrok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[5]</a:t>
            </a:r>
          </a:p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サーバ側処理：　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Flask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（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Python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）</a:t>
            </a:r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HTTPAPI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lvl="1"/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GET, POST</a:t>
            </a:r>
          </a:p>
          <a:p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非同期処理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sync/await</a:t>
            </a:r>
          </a:p>
          <a:p>
            <a:pPr lvl="1"/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画面の操作（スピード調整など）も同時に行いたいため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5A0A7B1-2092-DDE2-D4F0-30B79434D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744" y="4387237"/>
            <a:ext cx="5348514" cy="1717154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6F13540-E28B-BAF4-DD0A-C75544180C7D}"/>
              </a:ext>
            </a:extLst>
          </p:cNvPr>
          <p:cNvSpPr/>
          <p:nvPr/>
        </p:nvSpPr>
        <p:spPr>
          <a:xfrm>
            <a:off x="6625772" y="5136957"/>
            <a:ext cx="5319485" cy="52361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7EBAC78-9D8D-2506-5628-B3D23BB0AB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995"/>
          <a:stretch>
            <a:fillRect/>
          </a:stretch>
        </p:blipFill>
        <p:spPr>
          <a:xfrm>
            <a:off x="6096000" y="1101531"/>
            <a:ext cx="6047754" cy="1940564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04B21BA-7CF8-85E2-508C-B26830DD5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85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6D8446-D8F9-FBBC-0EA1-AD2A52A40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D7BFE28-E1C6-46C9-0AE7-394B0BCBF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021F183-4DA4-9D16-5E39-2897C3125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使用技術（サーバ側で工夫した点）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D4A621-545E-2B20-252B-27D4F4F38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11085"/>
            <a:ext cx="11078029" cy="5065485"/>
          </a:xfrm>
        </p:spPr>
        <p:txBody>
          <a:bodyPr/>
          <a:lstStyle/>
          <a:p>
            <a:r>
              <a:rPr kumimoji="1" lang="en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ThreadPoolExecutor</a:t>
            </a:r>
            <a:r>
              <a:rPr kumimoji="1" lang="ja-JP" altLang="en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生成された応答が長文の場合、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250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文字区切りで並列に音声合成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lang="en-US" altLang="ja-JP" sz="24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endParaRPr kumimoji="1" lang="ja-JP" altLang="en-US" sz="40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en" altLang="ja-JP" sz="12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Stream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形式で順番に合成音声データを返し，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client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は再生しながら残りを受信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lvl="1"/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応答までの処理速度向上のため</a:t>
            </a:r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CFBBAA9-A63C-03BF-94C7-3BCB341562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886"/>
          <a:stretch>
            <a:fillRect/>
          </a:stretch>
        </p:blipFill>
        <p:spPr>
          <a:xfrm>
            <a:off x="6368036" y="4474818"/>
            <a:ext cx="5548192" cy="233237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64A351D-A646-6C49-B224-5AD0EFF51F11}"/>
              </a:ext>
            </a:extLst>
          </p:cNvPr>
          <p:cNvSpPr/>
          <p:nvPr/>
        </p:nvSpPr>
        <p:spPr>
          <a:xfrm>
            <a:off x="7008639" y="5820229"/>
            <a:ext cx="4907589" cy="98696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DFE78BE-6181-4720-F36C-21AD9448A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010" y="2212035"/>
            <a:ext cx="6027059" cy="159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58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152AF-A1A2-8F4C-8B28-817D5FFB7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DD0A54-6483-3A39-7DB5-5345B427A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補足：　サーバ環境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0980A0-5671-F589-FC32-A4931B943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629"/>
            <a:ext cx="10515600" cy="4522334"/>
          </a:xfrm>
        </p:spPr>
        <p:txBody>
          <a:bodyPr/>
          <a:lstStyle/>
          <a:p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CPU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r>
              <a:rPr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Intel Corei7 14700K</a:t>
            </a:r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GPU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NVIDIA GeForce RTX 4090, VRAM 24GB</a:t>
            </a:r>
          </a:p>
          <a:p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RAM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：　</a:t>
            </a:r>
            <a:r>
              <a:rPr kumimoji="1" lang="en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64GB</a:t>
            </a:r>
          </a:p>
          <a:p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66EBD61-BD51-8FFA-39C7-1B10DC619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331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152AF-A1A2-8F4C-8B28-817D5FFB7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DD0A54-6483-3A39-7DB5-5345B427A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まとめ，今後</a:t>
            </a:r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0980A0-5671-F589-FC32-A4931B943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4629"/>
            <a:ext cx="10515600" cy="4522334"/>
          </a:xfrm>
        </p:spPr>
        <p:txBody>
          <a:bodyPr/>
          <a:lstStyle/>
          <a:p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Web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ブラウザ上で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AI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（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LLM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）と音声対話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録音した音声をもとに</a:t>
            </a:r>
            <a:r>
              <a:rPr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LLM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で応答生成→音声合成</a:t>
            </a:r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Flask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アプリを</a:t>
            </a:r>
            <a:r>
              <a:rPr lang="en-US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ngrok</a:t>
            </a:r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によりサーバ化</a:t>
            </a:r>
            <a:endParaRPr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サーバ化にあたって簡易的なツール（</a:t>
            </a:r>
            <a:r>
              <a:rPr kumimoji="1" lang="en-US" altLang="ja-JP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ngrok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）を使用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lvl="1"/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ドメイン取得や</a:t>
            </a:r>
            <a:r>
              <a:rPr kumimoji="1" lang="en-US" altLang="ja-JP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DNS</a:t>
            </a:r>
            <a:r>
              <a:rPr kumimoji="1"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などをして本格的にファイルサーバなどを構築してみたい</a:t>
            </a:r>
            <a:endParaRPr kumimoji="1" lang="en-US" altLang="ja-JP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64532A9-D676-75F8-839A-1334CE81F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2481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AD885-EEFE-F37C-B45A-8C0769A6B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F0A878-1FDA-942F-5983-73D980857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5332"/>
          </a:xfrm>
        </p:spPr>
        <p:txBody>
          <a:bodyPr/>
          <a:lstStyle/>
          <a:p>
            <a:r>
              <a:rPr lang="ja-JP" altLang="en-US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参考文献</a:t>
            </a:r>
            <a:endParaRPr kumimoji="1" lang="ja-JP" altLang="en-US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198535-84EF-3152-9DF7-14FDEEA5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54629"/>
            <a:ext cx="10903857" cy="45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[1]W3C, </a:t>
            </a:r>
            <a:r>
              <a:rPr kumimoji="1"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MediaRecorder</a:t>
            </a:r>
            <a:r>
              <a:rPr kumimoji="1"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.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 https://w3c.github.io/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mediacapture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-record/#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mediarecorder-api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. (2025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年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月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27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日参照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)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．</a:t>
            </a:r>
            <a:endParaRPr lang="en-US" altLang="ja-JP" sz="20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[2] Asahi Ushio, 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Kotoba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 Technologies. 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Kotoba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-Whisper(v2.0). https://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huggingface.co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kotoba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-tech/kotoba-whisper-v2.0. (2025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年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月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20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日参照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)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．</a:t>
            </a:r>
            <a:endParaRPr lang="en-US" altLang="ja-JP" sz="20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[3] ELYZA. Llama-3-ELYZA-JP-8B-AWQ. https://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huggingface.co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elyza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/Llama-3-ELYZA-JP-8B-AWQ. (2025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年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月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20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日参照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)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．</a:t>
            </a:r>
          </a:p>
          <a:p>
            <a:pPr marL="0" indent="0">
              <a:buNone/>
            </a:pP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[4]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名古屋工業大学．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OpenJTalk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. https://open-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jtalk.sourceforge.net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/. (2025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年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月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20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日参照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)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．</a:t>
            </a:r>
          </a:p>
          <a:p>
            <a:pPr marL="0" indent="0">
              <a:buNone/>
            </a:pP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[5] 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ngrok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. https://</a:t>
            </a:r>
            <a:r>
              <a:rPr lang="en-US" altLang="ja-JP" sz="2000" dirty="0" err="1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ngrok.com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/. (2025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年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月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17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日参照</a:t>
            </a:r>
            <a:r>
              <a:rPr lang="en-US" altLang="ja-JP" sz="2000" dirty="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)</a:t>
            </a:r>
            <a:r>
              <a:rPr lang="ja-JP" altLang="en-US" sz="2000">
                <a:latin typeface="HGPSoeiKakugothicUB" panose="020B0900000000000000" pitchFamily="34" charset="-128"/>
                <a:ea typeface="HGPSoeiKakugothicUB" panose="020B0900000000000000" pitchFamily="34" charset="-128"/>
              </a:rPr>
              <a:t>．</a:t>
            </a:r>
            <a:endParaRPr lang="en-US" altLang="ja-JP" sz="2000" dirty="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endParaRPr lang="ja-JP" altLang="en-US" sz="200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  <a:p>
            <a:pPr marL="0" indent="0">
              <a:buNone/>
            </a:pPr>
            <a:endParaRPr kumimoji="1" lang="ja-JP" altLang="en-US" sz="2000">
              <a:latin typeface="HGPSoeiKakugothicUB" panose="020B0900000000000000" pitchFamily="34" charset="-128"/>
              <a:ea typeface="HGPSoeiKakugothicUB" panose="020B0900000000000000" pitchFamily="34" charset="-128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8EFE179-975B-0AFB-8BB5-7F561525D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BA9E1-0167-8D49-BE36-EE79E9E1C8FA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02437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2|4.6|4.7|6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9"/>
</p:tagLst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477</Words>
  <Application>Microsoft Macintosh PowerPoint</Application>
  <PresentationFormat>ワイド画面</PresentationFormat>
  <Paragraphs>73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HGP創英角ｺﾞｼｯｸUB</vt:lpstr>
      <vt:lpstr>HGP創英角ｺﾞｼｯｸUB</vt:lpstr>
      <vt:lpstr>HG創英角ｺﾞｼｯｸUB</vt:lpstr>
      <vt:lpstr>游ゴシック</vt:lpstr>
      <vt:lpstr>游ゴシック Light</vt:lpstr>
      <vt:lpstr>Arial</vt:lpstr>
      <vt:lpstr>Office テーマ</vt:lpstr>
      <vt:lpstr>AI対話システム</vt:lpstr>
      <vt:lpstr>概要，動画</vt:lpstr>
      <vt:lpstr>概要</vt:lpstr>
      <vt:lpstr>使用ツール（対話）</vt:lpstr>
      <vt:lpstr>使用技術</vt:lpstr>
      <vt:lpstr>使用技術（サーバ側で工夫した点）</vt:lpstr>
      <vt:lpstr>補足：　サーバ環境</vt:lpstr>
      <vt:lpstr>まとめ，今後</vt:lpstr>
      <vt:lpstr>参考文献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rika honda</dc:creator>
  <cp:lastModifiedBy>rika honda</cp:lastModifiedBy>
  <cp:revision>38</cp:revision>
  <dcterms:created xsi:type="dcterms:W3CDTF">2025-07-28T11:15:46Z</dcterms:created>
  <dcterms:modified xsi:type="dcterms:W3CDTF">2025-08-07T01:17:51Z</dcterms:modified>
</cp:coreProperties>
</file>

<file path=docProps/thumbnail.jpeg>
</file>